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79" r:id="rId5"/>
    <p:sldId id="263" r:id="rId6"/>
    <p:sldId id="277" r:id="rId7"/>
    <p:sldId id="264" r:id="rId8"/>
    <p:sldId id="275" r:id="rId9"/>
    <p:sldId id="265" r:id="rId10"/>
    <p:sldId id="270" r:id="rId11"/>
    <p:sldId id="273" r:id="rId12"/>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2" d="100"/>
          <a:sy n="12" d="100"/>
        </p:scale>
        <p:origin x="2184" y="124"/>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27432000" cy="15671568"/>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8490413"/>
            <a:ext cx="21400852" cy="8376434"/>
          </a:xfrm>
          <a:prstGeom prst="rect">
            <a:avLst/>
          </a:prstGeom>
          <a:noFill/>
          <a:ln>
            <a:noFill/>
          </a:ln>
        </p:spPr>
        <p:txBody>
          <a:bodyPr spcFirstLastPara="1" wrap="square" lIns="650132" tIns="650132" rIns="650132" bIns="650132" anchor="t" anchorCtr="0">
            <a:spAutoFit/>
          </a:bodyPr>
          <a:lstStyle/>
          <a:p>
            <a:r>
              <a:rPr lang="en" sz="2550" b="1" u="sng" dirty="0"/>
              <a:t>Figure 1</a:t>
            </a:r>
            <a:r>
              <a:rPr lang="en" sz="2550" dirty="0"/>
              <a:t>: Field collections and experimental design. Non-bleached and bleached corals were collected from a reef in </a:t>
            </a:r>
            <a:r>
              <a:rPr lang="en" sz="2550" dirty="0">
                <a:solidFill>
                  <a:schemeClr val="dk1"/>
                </a:solidFill>
              </a:rPr>
              <a:t>Mo’orea, French Polynesia immediately following a bleaching event. </a:t>
            </a:r>
            <a:r>
              <a:rPr lang="en" sz="2550" b="1" dirty="0"/>
              <a:t>A)</a:t>
            </a:r>
            <a:r>
              <a:rPr lang="en" sz="2550" dirty="0"/>
              <a:t> Picture of the LTER1 fore reef in Mo’orea, French Polynesia representative of the status of the reef where both bleached and non-bleached corals were present. </a:t>
            </a:r>
            <a:r>
              <a:rPr lang="en" sz="2550" b="1" dirty="0"/>
              <a:t>A.I-A.V)</a:t>
            </a:r>
            <a:r>
              <a:rPr lang="en" sz="2550" dirty="0"/>
              <a:t> depict the experimental design and sampling from corl nubbin collection </a:t>
            </a:r>
            <a:r>
              <a:rPr lang="en" sz="2550" b="1" dirty="0"/>
              <a:t>(A.I)</a:t>
            </a:r>
            <a:r>
              <a:rPr lang="en" sz="2550" dirty="0"/>
              <a:t>, 7 day pretreatment in flow through aquaria </a:t>
            </a:r>
            <a:r>
              <a:rPr lang="en" sz="2550" b="1" dirty="0"/>
              <a:t>(A.II)</a:t>
            </a:r>
            <a:r>
              <a:rPr lang="en" sz="2550" dirty="0"/>
              <a:t>, DOM exudation </a:t>
            </a:r>
            <a:r>
              <a:rPr lang="en" sz="2550" b="1" dirty="0"/>
              <a:t>(A.III)</a:t>
            </a:r>
            <a:r>
              <a:rPr lang="en" sz="2550" dirty="0"/>
              <a:t>, 36 hour dark bottle incubation </a:t>
            </a:r>
            <a:r>
              <a:rPr lang="en" sz="2550" b="1" dirty="0"/>
              <a:t>(A.IV)</a:t>
            </a:r>
            <a:r>
              <a:rPr lang="en" sz="2550" dirty="0"/>
              <a:t>, and sampling </a:t>
            </a:r>
            <a:r>
              <a:rPr lang="en" sz="2550" b="1" dirty="0"/>
              <a:t>(A.V)</a:t>
            </a:r>
            <a:r>
              <a:rPr lang="en" sz="2550" dirty="0"/>
              <a:t>. </a:t>
            </a:r>
            <a:r>
              <a:rPr lang="en" sz="2550" b="1" dirty="0"/>
              <a:t>B)</a:t>
            </a:r>
            <a:r>
              <a:rPr lang="en" sz="2550" dirty="0"/>
              <a:t> M</a:t>
            </a:r>
            <a:r>
              <a:rPr lang="en" sz="2550" dirty="0">
                <a:solidFill>
                  <a:schemeClr val="dk1"/>
                </a:solidFill>
              </a:rPr>
              <a:t>ean seawater temperatures over the period from January 1st 2018 until December 31st 2019 from 3 fore reef LTER sites. </a:t>
            </a:r>
            <a:r>
              <a:rPr lang="en-US" sz="2550" dirty="0"/>
              <a:t>The </a:t>
            </a:r>
            <a:r>
              <a:rPr lang="en-US" sz="2550" dirty="0" err="1"/>
              <a:t>Mo'orea</a:t>
            </a:r>
            <a:r>
              <a:rPr lang="en-US" sz="255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550" dirty="0"/>
              <a:t> </a:t>
            </a:r>
            <a:r>
              <a:rPr lang="en" sz="255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550" b="1" dirty="0">
                <a:solidFill>
                  <a:schemeClr val="dk1"/>
                </a:solidFill>
              </a:rPr>
              <a:t>(C)</a:t>
            </a:r>
            <a:r>
              <a:rPr lang="en" sz="25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550" b="1" dirty="0">
                <a:solidFill>
                  <a:schemeClr val="dk1"/>
                </a:solidFill>
              </a:rPr>
              <a:t>(D)</a:t>
            </a:r>
            <a:r>
              <a:rPr lang="en" sz="2550" dirty="0">
                <a:solidFill>
                  <a:schemeClr val="dk1"/>
                </a:solidFill>
              </a:rPr>
              <a:t>. Microbial communities responded to DOM amendments by growing to significantly higher concentrations after incubating for 24 hours (one-way ANOVA, F=54.09, p=2.3e-08).</a:t>
            </a:r>
            <a:endParaRPr sz="2550" dirty="0"/>
          </a:p>
        </p:txBody>
      </p:sp>
      <p:pic>
        <p:nvPicPr>
          <p:cNvPr id="3" name="Picture 2" descr="Diagram&#10;&#10;Description automatically generated">
            <a:extLst>
              <a:ext uri="{FF2B5EF4-FFF2-40B4-BE49-F238E27FC236}">
                <a16:creationId xmlns:a16="http://schemas.microsoft.com/office/drawing/2014/main" id="{ED2BBB05-7726-09FA-29F4-D1E59E1BB5B3}"/>
              </a:ext>
            </a:extLst>
          </p:cNvPr>
          <p:cNvPicPr>
            <a:picLocks noChangeAspect="1"/>
          </p:cNvPicPr>
          <p:nvPr/>
        </p:nvPicPr>
        <p:blipFill>
          <a:blip r:embed="rId3"/>
          <a:stretch>
            <a:fillRect/>
          </a:stretch>
        </p:blipFill>
        <p:spPr>
          <a:xfrm>
            <a:off x="2" y="1"/>
            <a:ext cx="20624800" cy="29157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E68A522B-1A06-C654-DAC7-F5FB1F473D7D}"/>
              </a:ext>
            </a:extLst>
          </p:cNvPr>
          <p:cNvPicPr>
            <a:picLocks noChangeAspect="1"/>
          </p:cNvPicPr>
          <p:nvPr/>
        </p:nvPicPr>
        <p:blipFill rotWithShape="1">
          <a:blip r:embed="rId3"/>
          <a:srcRect r="25644"/>
          <a:stretch/>
        </p:blipFill>
        <p:spPr>
          <a:xfrm>
            <a:off x="0" y="1241030"/>
            <a:ext cx="11456894" cy="11299369"/>
          </a:xfrm>
          <a:prstGeom prst="rect">
            <a:avLst/>
          </a:prstGeom>
        </p:spPr>
      </p:pic>
      <p:sp>
        <p:nvSpPr>
          <p:cNvPr id="67" name="Google Shape;67;p15"/>
          <p:cNvSpPr txBox="1"/>
          <p:nvPr/>
        </p:nvSpPr>
        <p:spPr>
          <a:xfrm>
            <a:off x="-91824" y="21464532"/>
            <a:ext cx="2752382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Box and whisker plots of the DOC drawdown (%) for each treatment after the 36 hour incubation. “Bleached + Heated” is excluded due to loss of samples from DOC contamination </a:t>
            </a:r>
            <a:r>
              <a:rPr lang="en" sz="6000" b="1" dirty="0">
                <a:solidFill>
                  <a:schemeClr val="dk1"/>
                </a:solidFill>
              </a:rPr>
              <a:t>(B)</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(C)</a:t>
            </a:r>
            <a:r>
              <a:rPr lang="en-US" sz="6000" dirty="0">
                <a:solidFill>
                  <a:schemeClr val="dk1"/>
                </a:solidFill>
              </a:rPr>
              <a:t>. Box and whisker plots of bacterial specific growth rate, in log10 cells per hour, for the 6 treatments </a:t>
            </a:r>
            <a:r>
              <a:rPr lang="en-US" sz="6000" b="1" dirty="0">
                <a:solidFill>
                  <a:schemeClr val="dk1"/>
                </a:solidFill>
              </a:rPr>
              <a:t>(D)</a:t>
            </a:r>
            <a:r>
              <a:rPr lang="en-US" sz="6000" dirty="0">
                <a:solidFill>
                  <a:schemeClr val="dk1"/>
                </a:solidFill>
              </a:rPr>
              <a:t>.</a:t>
            </a:r>
            <a:endParaRPr sz="6000" dirty="0">
              <a:solidFill>
                <a:schemeClr val="dk1"/>
              </a:solidFill>
            </a:endParaRPr>
          </a:p>
        </p:txBody>
      </p:sp>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4">
            <a:alphaModFix/>
          </a:blip>
          <a:srcRect l="77673" t="29309" b="36834"/>
          <a:stretch/>
        </p:blipFill>
        <p:spPr>
          <a:xfrm>
            <a:off x="7988217" y="316939"/>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10" name="TextBox 9">
            <a:extLst>
              <a:ext uri="{FF2B5EF4-FFF2-40B4-BE49-F238E27FC236}">
                <a16:creationId xmlns:a16="http://schemas.microsoft.com/office/drawing/2014/main" id="{933C415F-08A3-F82D-7283-083735379254}"/>
              </a:ext>
            </a:extLst>
          </p:cNvPr>
          <p:cNvSpPr txBox="1"/>
          <p:nvPr/>
        </p:nvSpPr>
        <p:spPr>
          <a:xfrm>
            <a:off x="168860" y="12121241"/>
            <a:ext cx="1219200" cy="1077218"/>
          </a:xfrm>
          <a:prstGeom prst="rect">
            <a:avLst/>
          </a:prstGeom>
          <a:noFill/>
        </p:spPr>
        <p:txBody>
          <a:bodyPr wrap="square" rtlCol="0">
            <a:spAutoFit/>
          </a:bodyPr>
          <a:lstStyle/>
          <a:p>
            <a:r>
              <a:rPr lang="en-US" sz="6400" dirty="0"/>
              <a:t>C</a:t>
            </a:r>
          </a:p>
        </p:txBody>
      </p:sp>
      <p:pic>
        <p:nvPicPr>
          <p:cNvPr id="4" name="Picture 3" descr="Chart, radar chart&#10;&#10;Description automatically generated">
            <a:extLst>
              <a:ext uri="{FF2B5EF4-FFF2-40B4-BE49-F238E27FC236}">
                <a16:creationId xmlns:a16="http://schemas.microsoft.com/office/drawing/2014/main" id="{C44580E3-2608-9806-8721-071122452890}"/>
              </a:ext>
            </a:extLst>
          </p:cNvPr>
          <p:cNvPicPr>
            <a:picLocks noChangeAspect="1"/>
          </p:cNvPicPr>
          <p:nvPr/>
        </p:nvPicPr>
        <p:blipFill>
          <a:blip r:embed="rId5"/>
          <a:stretch>
            <a:fillRect/>
          </a:stretch>
        </p:blipFill>
        <p:spPr>
          <a:xfrm>
            <a:off x="322728" y="12987344"/>
            <a:ext cx="12175530" cy="8696808"/>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93804F8F-BE47-2E9A-3BF9-56B2C13227FD}"/>
              </a:ext>
            </a:extLst>
          </p:cNvPr>
          <p:cNvPicPr>
            <a:picLocks noChangeAspect="1"/>
          </p:cNvPicPr>
          <p:nvPr/>
        </p:nvPicPr>
        <p:blipFill>
          <a:blip r:embed="rId6"/>
          <a:stretch>
            <a:fillRect/>
          </a:stretch>
        </p:blipFill>
        <p:spPr>
          <a:xfrm>
            <a:off x="12652126" y="13265046"/>
            <a:ext cx="14142823" cy="8485694"/>
          </a:xfrm>
          <a:prstGeom prst="rect">
            <a:avLst/>
          </a:prstGeom>
        </p:spPr>
      </p:pic>
      <p:pic>
        <p:nvPicPr>
          <p:cNvPr id="13" name="Picture 12" descr="Chart, box and whisker chart&#10;&#10;Description automatically generated">
            <a:extLst>
              <a:ext uri="{FF2B5EF4-FFF2-40B4-BE49-F238E27FC236}">
                <a16:creationId xmlns:a16="http://schemas.microsoft.com/office/drawing/2014/main" id="{9AAFCE65-975A-AAD8-2A0E-5A2A72104CD1}"/>
              </a:ext>
            </a:extLst>
          </p:cNvPr>
          <p:cNvPicPr>
            <a:picLocks noChangeAspect="1"/>
          </p:cNvPicPr>
          <p:nvPr/>
        </p:nvPicPr>
        <p:blipFill>
          <a:blip r:embed="rId7"/>
          <a:stretch>
            <a:fillRect/>
          </a:stretch>
        </p:blipFill>
        <p:spPr>
          <a:xfrm>
            <a:off x="12129911" y="1077218"/>
            <a:ext cx="15308756" cy="11133642"/>
          </a:xfrm>
          <a:prstGeom prst="rect">
            <a:avLst/>
          </a:prstGeom>
        </p:spPr>
      </p:pic>
      <p:sp>
        <p:nvSpPr>
          <p:cNvPr id="11" name="TextBox 10">
            <a:extLst>
              <a:ext uri="{FF2B5EF4-FFF2-40B4-BE49-F238E27FC236}">
                <a16:creationId xmlns:a16="http://schemas.microsoft.com/office/drawing/2014/main" id="{BC72435B-D216-2C8A-549E-9E5FA7EE3A27}"/>
              </a:ext>
            </a:extLst>
          </p:cNvPr>
          <p:cNvSpPr txBox="1"/>
          <p:nvPr/>
        </p:nvSpPr>
        <p:spPr>
          <a:xfrm>
            <a:off x="12419308" y="12187828"/>
            <a:ext cx="657778" cy="1077218"/>
          </a:xfrm>
          <a:prstGeom prst="rect">
            <a:avLst/>
          </a:prstGeom>
          <a:noFill/>
        </p:spPr>
        <p:txBody>
          <a:bodyPr wrap="square" rtlCol="0">
            <a:spAutoFit/>
          </a:bodyPr>
          <a:lstStyle/>
          <a:p>
            <a:r>
              <a:rPr lang="en-US" sz="6400" dirty="0"/>
              <a:t>D</a:t>
            </a:r>
          </a:p>
        </p:txBody>
      </p:sp>
      <p:sp>
        <p:nvSpPr>
          <p:cNvPr id="12" name="TextBox 11">
            <a:extLst>
              <a:ext uri="{FF2B5EF4-FFF2-40B4-BE49-F238E27FC236}">
                <a16:creationId xmlns:a16="http://schemas.microsoft.com/office/drawing/2014/main" id="{3EF64EF6-14DA-18A4-B716-1E07D1916005}"/>
              </a:ext>
            </a:extLst>
          </p:cNvPr>
          <p:cNvSpPr txBox="1"/>
          <p:nvPr/>
        </p:nvSpPr>
        <p:spPr>
          <a:xfrm>
            <a:off x="12419308" y="26351"/>
            <a:ext cx="657778" cy="581176"/>
          </a:xfrm>
          <a:prstGeom prst="rect">
            <a:avLst/>
          </a:prstGeom>
          <a:noFill/>
        </p:spPr>
        <p:txBody>
          <a:bodyPr wrap="square" rtlCol="0">
            <a:spAutoFit/>
          </a:bodyPr>
          <a:lstStyle/>
          <a:p>
            <a:r>
              <a:rPr lang="en-US" sz="6400" dirty="0"/>
              <a:t>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5BB824B-4B7C-C16D-B7BC-9B49141BBDE1}"/>
              </a:ext>
            </a:extLst>
          </p:cNvPr>
          <p:cNvPicPr>
            <a:picLocks noChangeAspect="1"/>
          </p:cNvPicPr>
          <p:nvPr/>
        </p:nvPicPr>
        <p:blipFill>
          <a:blip r:embed="rId2"/>
          <a:stretch>
            <a:fillRect/>
          </a:stretch>
        </p:blipFill>
        <p:spPr>
          <a:xfrm>
            <a:off x="0" y="914402"/>
            <a:ext cx="13600472" cy="9735672"/>
          </a:xfrm>
          <a:prstGeom prst="rect">
            <a:avLst/>
          </a:prstGeom>
        </p:spPr>
      </p:pic>
      <p:pic>
        <p:nvPicPr>
          <p:cNvPr id="3" name="Picture 2" descr="Chart, scatter chart&#10;&#10;Description automatically generated">
            <a:extLst>
              <a:ext uri="{FF2B5EF4-FFF2-40B4-BE49-F238E27FC236}">
                <a16:creationId xmlns:a16="http://schemas.microsoft.com/office/drawing/2014/main" id="{718268A0-8375-37DD-20F1-CF5538FE0680}"/>
              </a:ext>
            </a:extLst>
          </p:cNvPr>
          <p:cNvPicPr>
            <a:picLocks noChangeAspect="1"/>
          </p:cNvPicPr>
          <p:nvPr/>
        </p:nvPicPr>
        <p:blipFill>
          <a:blip r:embed="rId3"/>
          <a:stretch>
            <a:fillRect/>
          </a:stretch>
        </p:blipFill>
        <p:spPr>
          <a:xfrm>
            <a:off x="-1" y="11293540"/>
            <a:ext cx="23451670" cy="20520210"/>
          </a:xfrm>
          <a:prstGeom prst="rect">
            <a:avLst/>
          </a:prstGeom>
        </p:spPr>
      </p:pic>
      <p:pic>
        <p:nvPicPr>
          <p:cNvPr id="6" name="Picture 5" descr="Chart, bar chart&#10;&#10;Description automatically generated">
            <a:extLst>
              <a:ext uri="{FF2B5EF4-FFF2-40B4-BE49-F238E27FC236}">
                <a16:creationId xmlns:a16="http://schemas.microsoft.com/office/drawing/2014/main" id="{566AEBF1-894A-665F-10A0-C4D4CF67F1F9}"/>
              </a:ext>
            </a:extLst>
          </p:cNvPr>
          <p:cNvPicPr>
            <a:picLocks noChangeAspect="1"/>
          </p:cNvPicPr>
          <p:nvPr/>
        </p:nvPicPr>
        <p:blipFill>
          <a:blip r:embed="rId4"/>
          <a:stretch>
            <a:fillRect/>
          </a:stretch>
        </p:blipFill>
        <p:spPr>
          <a:xfrm>
            <a:off x="13715999" y="914402"/>
            <a:ext cx="9735670" cy="9735670"/>
          </a:xfrm>
          <a:prstGeom prst="rect">
            <a:avLst/>
          </a:prstGeom>
        </p:spPr>
      </p:pic>
      <p:sp>
        <p:nvSpPr>
          <p:cNvPr id="7" name="TextBox 6">
            <a:extLst>
              <a:ext uri="{FF2B5EF4-FFF2-40B4-BE49-F238E27FC236}">
                <a16:creationId xmlns:a16="http://schemas.microsoft.com/office/drawing/2014/main" id="{1E772BA5-5F89-A9C2-FFC3-7BAC3BAD82EC}"/>
              </a:ext>
            </a:extLst>
          </p:cNvPr>
          <p:cNvSpPr txBox="1"/>
          <p:nvPr/>
        </p:nvSpPr>
        <p:spPr>
          <a:xfrm>
            <a:off x="16500500" y="466588"/>
            <a:ext cx="1690254" cy="461665"/>
          </a:xfrm>
          <a:prstGeom prst="rect">
            <a:avLst/>
          </a:prstGeom>
          <a:noFill/>
        </p:spPr>
        <p:txBody>
          <a:bodyPr wrap="square" rtlCol="0">
            <a:spAutoFit/>
          </a:bodyPr>
          <a:lstStyle/>
          <a:p>
            <a:pPr algn="ctr"/>
            <a:r>
              <a:rPr lang="en-US" sz="2400" b="1" dirty="0"/>
              <a:t>Ambient</a:t>
            </a:r>
          </a:p>
        </p:txBody>
      </p:sp>
      <p:sp>
        <p:nvSpPr>
          <p:cNvPr id="8" name="Right Brace 7">
            <a:extLst>
              <a:ext uri="{FF2B5EF4-FFF2-40B4-BE49-F238E27FC236}">
                <a16:creationId xmlns:a16="http://schemas.microsoft.com/office/drawing/2014/main" id="{168FAE8D-03CE-1490-E108-A7C27DC660D1}"/>
              </a:ext>
            </a:extLst>
          </p:cNvPr>
          <p:cNvSpPr/>
          <p:nvPr/>
        </p:nvSpPr>
        <p:spPr>
          <a:xfrm rot="16200000">
            <a:off x="17193227" y="545021"/>
            <a:ext cx="304800" cy="10772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7C27B7F-0F72-C3D2-22EE-7BCF95C3CEF1}"/>
              </a:ext>
            </a:extLst>
          </p:cNvPr>
          <p:cNvSpPr txBox="1"/>
          <p:nvPr/>
        </p:nvSpPr>
        <p:spPr>
          <a:xfrm>
            <a:off x="19071002" y="466587"/>
            <a:ext cx="1690254" cy="461665"/>
          </a:xfrm>
          <a:prstGeom prst="rect">
            <a:avLst/>
          </a:prstGeom>
          <a:noFill/>
        </p:spPr>
        <p:txBody>
          <a:bodyPr wrap="square" rtlCol="0">
            <a:spAutoFit/>
          </a:bodyPr>
          <a:lstStyle/>
          <a:p>
            <a:pPr algn="ctr"/>
            <a:r>
              <a:rPr lang="en-US" sz="2400" b="1" dirty="0"/>
              <a:t>Stressed</a:t>
            </a:r>
          </a:p>
        </p:txBody>
      </p:sp>
      <p:sp>
        <p:nvSpPr>
          <p:cNvPr id="10" name="Right Brace 9">
            <a:extLst>
              <a:ext uri="{FF2B5EF4-FFF2-40B4-BE49-F238E27FC236}">
                <a16:creationId xmlns:a16="http://schemas.microsoft.com/office/drawing/2014/main" id="{BF4BB53A-87EE-2C08-A0B4-9A5172F06138}"/>
              </a:ext>
            </a:extLst>
          </p:cNvPr>
          <p:cNvSpPr/>
          <p:nvPr/>
        </p:nvSpPr>
        <p:spPr>
          <a:xfrm rot="16200000">
            <a:off x="19763729" y="-478463"/>
            <a:ext cx="304800" cy="309053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200487" y="-10416"/>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1223950"/>
            <a:ext cx="21576923" cy="5929610"/>
          </a:xfrm>
          <a:prstGeom prst="rect">
            <a:avLst/>
          </a:prstGeom>
          <a:noFill/>
          <a:ln>
            <a:noFill/>
          </a:ln>
        </p:spPr>
        <p:txBody>
          <a:bodyPr spcFirstLastPara="1" wrap="square" lIns="650132" tIns="650132" rIns="650132" bIns="650132" anchor="t" anchorCtr="0">
            <a:spAutoFit/>
          </a:bodyPr>
          <a:lstStyle/>
          <a:p>
            <a:r>
              <a:rPr lang="en" sz="3000" b="1" u="sng" dirty="0">
                <a:solidFill>
                  <a:schemeClr val="dk1"/>
                </a:solidFill>
              </a:rPr>
              <a:t>Figure 3</a:t>
            </a:r>
            <a:r>
              <a:rPr lang="en" sz="3000" dirty="0">
                <a:solidFill>
                  <a:schemeClr val="dk1"/>
                </a:solidFill>
              </a:rPr>
              <a:t>: Non-metric multidimensional scaling of multivariate microbial community samples using Unifrac distances derived from 16S amplicon data </a:t>
            </a:r>
            <a:r>
              <a:rPr lang="en" sz="3000" b="1" dirty="0">
                <a:solidFill>
                  <a:schemeClr val="dk1"/>
                </a:solidFill>
              </a:rPr>
              <a:t>(A)</a:t>
            </a:r>
            <a:r>
              <a:rPr lang="en" sz="3000" dirty="0">
                <a:solidFill>
                  <a:schemeClr val="dk1"/>
                </a:solidFill>
              </a:rPr>
              <a:t>. </a:t>
            </a:r>
            <a:r>
              <a:rPr lang="en-US" sz="3000" dirty="0">
                <a:solidFill>
                  <a:schemeClr val="dk1"/>
                </a:solidFill>
              </a:rPr>
              <a:t>Stacked bar charts depicting relative abundances of the most abundant bacterial families in all samples </a:t>
            </a:r>
            <a:r>
              <a:rPr lang="en-US" sz="3000" b="1" dirty="0">
                <a:solidFill>
                  <a:schemeClr val="dk1"/>
                </a:solidFill>
              </a:rPr>
              <a:t>(B)</a:t>
            </a:r>
            <a:r>
              <a:rPr lang="en-US" sz="3000" dirty="0">
                <a:solidFill>
                  <a:schemeClr val="dk1"/>
                </a:solidFill>
              </a:rPr>
              <a:t>. Bar charts are colored according to family. Abundant families were defined as families having a relative abundance ≥ .03 in at least one sample. Samples are ordered on the x axis according to </a:t>
            </a:r>
            <a:r>
              <a:rPr lang="en" sz="3000" dirty="0">
                <a:solidFill>
                  <a:schemeClr val="dk1"/>
                </a:solidFill>
              </a:rPr>
              <a:t>Ward’s hierarchical clustering of Unifrac distances. Visualization of the 31 ASVs determined to be significantly differentialy abudant compared to “Non-bleached + Ambient” samples by DESEq2 </a:t>
            </a:r>
            <a:r>
              <a:rPr lang="en" sz="3000" b="1" dirty="0">
                <a:solidFill>
                  <a:schemeClr val="dk1"/>
                </a:solidFill>
              </a:rPr>
              <a:t>(C)</a:t>
            </a:r>
            <a:r>
              <a:rPr lang="en" sz="3000" dirty="0">
                <a:solidFill>
                  <a:schemeClr val="dk1"/>
                </a:solidFill>
              </a:rPr>
              <a:t>.</a:t>
            </a:r>
            <a:r>
              <a:rPr lang="en" sz="3000" b="1" dirty="0">
                <a:solidFill>
                  <a:schemeClr val="dk1"/>
                </a:solidFill>
              </a:rPr>
              <a:t> </a:t>
            </a:r>
            <a:r>
              <a:rPr lang="en" sz="30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Astrices denote a significantly DA ASV in a given treatment.</a:t>
            </a:r>
            <a:endParaRPr sz="30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10216322"/>
            <a:ext cx="1219200" cy="1077218"/>
          </a:xfrm>
          <a:prstGeom prst="rect">
            <a:avLst/>
          </a:prstGeom>
          <a:noFill/>
        </p:spPr>
        <p:txBody>
          <a:bodyPr wrap="square" rtlCol="0">
            <a:spAutoFit/>
          </a:bodyPr>
          <a:lstStyle/>
          <a:p>
            <a:r>
              <a:rPr lang="en-US" sz="6400" dirty="0"/>
              <a:t>C</a:t>
            </a:r>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2BA94E9-2706-6988-C268-8ADDFC175F82}"/>
              </a:ext>
            </a:extLst>
          </p:cNvPr>
          <p:cNvPicPr>
            <a:picLocks noChangeAspect="1"/>
          </p:cNvPicPr>
          <p:nvPr/>
        </p:nvPicPr>
        <p:blipFill rotWithShape="1">
          <a:blip r:embed="rId3"/>
          <a:srcRect b="11176"/>
          <a:stretch/>
        </p:blipFill>
        <p:spPr>
          <a:xfrm>
            <a:off x="0" y="-1"/>
            <a:ext cx="20601250" cy="30497929"/>
          </a:xfrm>
          <a:prstGeom prst="rect">
            <a:avLst/>
          </a:prstGeom>
        </p:spPr>
      </p:pic>
      <p:sp>
        <p:nvSpPr>
          <p:cNvPr id="99" name="Google Shape;99;p20"/>
          <p:cNvSpPr txBox="1"/>
          <p:nvPr/>
        </p:nvSpPr>
        <p:spPr>
          <a:xfrm>
            <a:off x="48698" y="29758527"/>
            <a:ext cx="20601250"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Boxplots of the relative abundance of significant ASVs enriched </a:t>
            </a:r>
            <a:r>
              <a:rPr lang="en" sz="4400" b="1" dirty="0">
                <a:solidFill>
                  <a:schemeClr val="dk1"/>
                </a:solidFill>
              </a:rPr>
              <a:t>(A) </a:t>
            </a:r>
            <a:r>
              <a:rPr lang="en" sz="4400" dirty="0">
                <a:solidFill>
                  <a:schemeClr val="dk1"/>
                </a:solidFill>
              </a:rPr>
              <a:t>or depleted </a:t>
            </a:r>
            <a:r>
              <a:rPr lang="en" sz="4400" b="1" dirty="0">
                <a:solidFill>
                  <a:schemeClr val="dk1"/>
                </a:solidFill>
              </a:rPr>
              <a:t>(B)</a:t>
            </a:r>
            <a:r>
              <a:rPr lang="en" sz="4400" dirty="0">
                <a:solidFill>
                  <a:schemeClr val="dk1"/>
                </a:solidFill>
              </a:rPr>
              <a:t> in any of the 3 coral stress treatments relative to the “Non-bleached + Ambient” control. Each plot is labeled accordig to the ASV family, genus, and number. Relative abundance was derived from the non-subsampled, raw abundance data used in DESEq2. Plots are seperated into labled columns indicating which treatment(s) ASVs are enriched in.</a:t>
            </a:r>
            <a:endParaRPr sz="44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02486" y="16022838"/>
            <a:ext cx="1219200" cy="1077218"/>
          </a:xfrm>
          <a:prstGeom prst="rect">
            <a:avLst/>
          </a:prstGeom>
          <a:noFill/>
        </p:spPr>
        <p:txBody>
          <a:bodyPr wrap="square" rtlCol="0">
            <a:spAutoFit/>
          </a:bodyPr>
          <a:lstStyle/>
          <a:p>
            <a:r>
              <a:rPr lang="en-US" sz="6400" dirty="0"/>
              <a:t>B</a:t>
            </a:r>
          </a:p>
        </p:txBody>
      </p:sp>
      <p:sp>
        <p:nvSpPr>
          <p:cNvPr id="13" name="TextBox 12">
            <a:extLst>
              <a:ext uri="{FF2B5EF4-FFF2-40B4-BE49-F238E27FC236}">
                <a16:creationId xmlns:a16="http://schemas.microsoft.com/office/drawing/2014/main" id="{552A8021-D183-3525-E0F7-EF2FF4FBB6E0}"/>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FF10A468-0C54-C4DF-74C2-5A6F8ABBDFAB}"/>
              </a:ext>
            </a:extLst>
          </p:cNvPr>
          <p:cNvPicPr>
            <a:picLocks noChangeAspect="1"/>
          </p:cNvPicPr>
          <p:nvPr/>
        </p:nvPicPr>
        <p:blipFill>
          <a:blip r:embed="rId2"/>
          <a:stretch>
            <a:fillRect/>
          </a:stretch>
        </p:blipFill>
        <p:spPr>
          <a:xfrm>
            <a:off x="0" y="376520"/>
            <a:ext cx="18772094" cy="13905256"/>
          </a:xfrm>
          <a:prstGeom prst="rect">
            <a:avLst/>
          </a:prstGeom>
        </p:spPr>
      </p:pic>
      <p:pic>
        <p:nvPicPr>
          <p:cNvPr id="7" name="Picture 6" descr="Chart&#10;&#10;Description automatically generated">
            <a:extLst>
              <a:ext uri="{FF2B5EF4-FFF2-40B4-BE49-F238E27FC236}">
                <a16:creationId xmlns:a16="http://schemas.microsoft.com/office/drawing/2014/main" id="{92731737-75A4-1AC4-1C94-70FAB68AECF2}"/>
              </a:ext>
            </a:extLst>
          </p:cNvPr>
          <p:cNvPicPr>
            <a:picLocks noChangeAspect="1"/>
          </p:cNvPicPr>
          <p:nvPr/>
        </p:nvPicPr>
        <p:blipFill>
          <a:blip r:embed="rId3"/>
          <a:stretch>
            <a:fillRect/>
          </a:stretch>
        </p:blipFill>
        <p:spPr>
          <a:xfrm>
            <a:off x="496318" y="13339484"/>
            <a:ext cx="16178035" cy="9886577"/>
          </a:xfrm>
          <a:prstGeom prst="rect">
            <a:avLst/>
          </a:prstGeom>
        </p:spPr>
      </p:pic>
      <p:sp>
        <p:nvSpPr>
          <p:cNvPr id="8" name="Google Shape;99;p20">
            <a:extLst>
              <a:ext uri="{FF2B5EF4-FFF2-40B4-BE49-F238E27FC236}">
                <a16:creationId xmlns:a16="http://schemas.microsoft.com/office/drawing/2014/main" id="{3205C0EB-064B-5CDD-3292-9D40003365ED}"/>
              </a:ext>
            </a:extLst>
          </p:cNvPr>
          <p:cNvSpPr txBox="1"/>
          <p:nvPr/>
        </p:nvSpPr>
        <p:spPr>
          <a:xfrm>
            <a:off x="0" y="23047265"/>
            <a:ext cx="18772094" cy="5206335"/>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p>
          <a:p>
            <a:pPr>
              <a:lnSpc>
                <a:spcPct val="115000"/>
              </a:lnSpc>
            </a:pP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10557</TotalTime>
  <Words>987</Words>
  <Application>Microsoft Office PowerPoint</Application>
  <PresentationFormat>Custom</PresentationFormat>
  <Paragraphs>28</Paragraphs>
  <Slides>11</Slides>
  <Notes>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44</cp:revision>
  <dcterms:modified xsi:type="dcterms:W3CDTF">2022-11-07T22:35:19Z</dcterms:modified>
</cp:coreProperties>
</file>